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00"/>
    <a:srgbClr val="99FF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86" autoAdjust="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gif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FAA98-ADC4-4C89-A25E-AEC8992A85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reeform 8"/>
          <p:cNvSpPr>
            <a:spLocks/>
          </p:cNvSpPr>
          <p:nvPr userDrawn="1"/>
        </p:nvSpPr>
        <p:spPr bwMode="ltGray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488" y="0"/>
              </a:cxn>
              <a:cxn ang="0">
                <a:pos x="564" y="617"/>
              </a:cxn>
              <a:cxn ang="0">
                <a:pos x="0" y="1734"/>
              </a:cxn>
              <a:cxn ang="0">
                <a:pos x="0" y="4320"/>
              </a:cxn>
              <a:cxn ang="0">
                <a:pos x="5760" y="4320"/>
              </a:cxn>
              <a:cxn ang="0">
                <a:pos x="5760" y="0"/>
              </a:cxn>
              <a:cxn ang="0">
                <a:pos x="1488" y="0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46"/>
          <p:cNvGrpSpPr>
            <a:grpSpLocks/>
          </p:cNvGrpSpPr>
          <p:nvPr userDrawn="1"/>
        </p:nvGrpSpPr>
        <p:grpSpPr bwMode="auto">
          <a:xfrm rot="10800000">
            <a:off x="0" y="3657600"/>
            <a:ext cx="9144000" cy="3200400"/>
            <a:chOff x="0" y="0"/>
            <a:chExt cx="5760" cy="2016"/>
          </a:xfrm>
        </p:grpSpPr>
        <p:pic>
          <p:nvPicPr>
            <p:cNvPr id="9" name="Picture 47" descr="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8" descr="0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0" descr="1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152400" y="228600"/>
            <a:ext cx="1676400" cy="1163638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4" descr="water_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914400"/>
            <a:ext cx="3810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0" descr="fire14"/>
          <p:cNvPicPr>
            <a:picLocks noChangeAspect="1" noChangeArrowheads="1" noCrop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762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1" descr="B_Fly26"/>
          <p:cNvPicPr>
            <a:picLocks noChangeAspect="1" noChangeArrowheads="1" noCrop="1"/>
          </p:cNvPicPr>
          <p:nvPr userDrawn="1"/>
        </p:nvPicPr>
        <p:blipFill>
          <a:blip r:embed="rId7" cstate="print">
            <a:lum bright="-12000" contrast="-100000"/>
            <a:grayscl/>
          </a:blip>
          <a:srcRect/>
          <a:stretch>
            <a:fillRect/>
          </a:stretch>
        </p:blipFill>
        <p:spPr bwMode="auto">
          <a:xfrm>
            <a:off x="609600" y="449263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2" descr="B_Fly26"/>
          <p:cNvPicPr>
            <a:picLocks noChangeAspect="1" noChangeArrowheads="1" noCrop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381000"/>
            <a:ext cx="990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3" descr="bupestrid beetle 5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7600" y="6259513"/>
            <a:ext cx="838200" cy="322262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7" name="Picture 55" descr="WB01292_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5105400"/>
            <a:ext cx="400050" cy="4000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20AE32-04BE-4149-A618-7FED531D58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72A03-DB93-41DD-8F03-A79E14A903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D462BC-6A48-43F0-85CA-535E9634E1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546E6-8CCA-4C4B-9D6B-2CE9925714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9D318C-E79C-4177-9539-0818C46CC9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B3E3B7-A321-4C80-AC9E-F1F2C64ECD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77A43-643A-4B73-BB0D-0A259FB95B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EB1E9-50C9-4FAD-88E5-18692B6D67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4D0A1-1214-45C2-9672-E837740BA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E2509-8A28-486B-BE09-6EBA650651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FDCB0CF-5EEC-4A62-9C28-4A47FBDF33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reeform 7"/>
          <p:cNvSpPr>
            <a:spLocks/>
          </p:cNvSpPr>
          <p:nvPr userDrawn="1"/>
        </p:nvSpPr>
        <p:spPr bwMode="ltGray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488" y="0"/>
              </a:cxn>
              <a:cxn ang="0">
                <a:pos x="564" y="617"/>
              </a:cxn>
              <a:cxn ang="0">
                <a:pos x="0" y="1734"/>
              </a:cxn>
              <a:cxn ang="0">
                <a:pos x="0" y="4320"/>
              </a:cxn>
              <a:cxn ang="0">
                <a:pos x="5760" y="4320"/>
              </a:cxn>
              <a:cxn ang="0">
                <a:pos x="5760" y="0"/>
              </a:cxn>
              <a:cxn ang="0">
                <a:pos x="1488" y="0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8" name="Picture 10" descr="123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gray">
          <a:xfrm>
            <a:off x="152400" y="228600"/>
            <a:ext cx="1676400" cy="1163638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9" name="Picture 11" descr="water_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95400" y="914400"/>
            <a:ext cx="3810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reeform 9"/>
          <p:cNvSpPr>
            <a:spLocks/>
          </p:cNvSpPr>
          <p:nvPr userDrawn="1"/>
        </p:nvSpPr>
        <p:spPr bwMode="gray">
          <a:xfrm rot="10800000">
            <a:off x="0" y="6629400"/>
            <a:ext cx="9144000" cy="228600"/>
          </a:xfrm>
          <a:custGeom>
            <a:avLst/>
            <a:gdLst/>
            <a:ahLst/>
            <a:cxnLst>
              <a:cxn ang="0">
                <a:pos x="8" y="2730"/>
              </a:cxn>
              <a:cxn ang="0">
                <a:pos x="3040" y="2726"/>
              </a:cxn>
              <a:cxn ang="0">
                <a:pos x="3347" y="2630"/>
              </a:cxn>
              <a:cxn ang="0">
                <a:pos x="3795" y="2170"/>
              </a:cxn>
              <a:cxn ang="0">
                <a:pos x="4115" y="2080"/>
              </a:cxn>
              <a:cxn ang="0">
                <a:pos x="5760" y="2093"/>
              </a:cxn>
              <a:cxn ang="0">
                <a:pos x="5767" y="0"/>
              </a:cxn>
              <a:cxn ang="0">
                <a:pos x="0" y="1"/>
              </a:cxn>
              <a:cxn ang="0">
                <a:pos x="8" y="2730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solidFill>
            <a:srgbClr val="008A0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1" name="Picture 12" descr="butterfly 19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 rot="629051">
            <a:off x="457200" y="304800"/>
            <a:ext cx="914400" cy="904875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3" Type="http://schemas.openxmlformats.org/officeDocument/2006/relationships/audio" Target="../media/audio1.wav"/><Relationship Id="rId7" Type="http://schemas.openxmlformats.org/officeDocument/2006/relationships/slide" Target="slide13.xml"/><Relationship Id="rId12" Type="http://schemas.openxmlformats.org/officeDocument/2006/relationships/slide" Target="slide23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5" Type="http://schemas.openxmlformats.org/officeDocument/2006/relationships/slide" Target="slide9.xml"/><Relationship Id="rId10" Type="http://schemas.openxmlformats.org/officeDocument/2006/relationships/slide" Target="slide19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WordArt 4"/>
          <p:cNvSpPr>
            <a:spLocks noGrp="1" noChangeArrowheads="1" noChangeShapeType="1" noTextEdit="1"/>
          </p:cNvSpPr>
          <p:nvPr/>
        </p:nvSpPr>
        <p:spPr bwMode="auto">
          <a:xfrm rot="20332350">
            <a:off x="604023" y="753923"/>
            <a:ext cx="7770122" cy="4514390"/>
          </a:xfrm>
          <a:prstGeom prst="rect">
            <a:avLst/>
          </a:prstGeom>
          <a:effectLst>
            <a:softEdge rad="63500"/>
          </a:effectLst>
        </p:spPr>
        <p:txBody>
          <a:bodyPr wrap="none" fromWordArt="1"/>
          <a:lstStyle/>
          <a:p>
            <a:pPr algn="ctr">
              <a:defRPr/>
            </a:pPr>
            <a:r>
              <a:rPr lang="ru-RU" sz="11500" kern="10" dirty="0" smtClean="0">
                <a:ln w="5397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702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Охрана  </a:t>
            </a:r>
          </a:p>
          <a:p>
            <a:pPr algn="ctr">
              <a:defRPr/>
            </a:pPr>
            <a:r>
              <a:rPr lang="ru-RU" sz="11500" kern="10" dirty="0" smtClean="0">
                <a:ln w="5397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702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труда</a:t>
            </a:r>
            <a:endParaRPr lang="ru-RU" sz="4000" kern="10" dirty="0">
              <a:ln w="53975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702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гнутая вниз стрелка 4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1200" y="1143000"/>
            <a:ext cx="571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1. 1 раз в 3 месяца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81200" y="3505200"/>
            <a:ext cx="571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3. 1 раз в год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81200" y="2286000"/>
            <a:ext cx="571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2. 1 раз в полгода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6400" y="10668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Оказание первой помощи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Улыбающееся лицо 3">
            <a:hlinkClick r:id="" action="ppaction://hlinkshowjump?jump=nextslide"/>
          </p:cNvPr>
          <p:cNvSpPr/>
          <p:nvPr/>
        </p:nvSpPr>
        <p:spPr>
          <a:xfrm>
            <a:off x="6400800" y="50292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sz="quarter" idx="4294967295"/>
          </p:nvPr>
        </p:nvSpPr>
        <p:spPr>
          <a:xfrm>
            <a:off x="1295400" y="2438400"/>
            <a:ext cx="7848600" cy="32004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 Первые действия при обмороке, тепловом (солнечном) ударе?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гнутая вниз стрелка 3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91200" y="51054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2133600"/>
            <a:ext cx="80010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2. Дать понюхать нашатырный спирт, перенести пострадавшего в прохладное, проветриваемое место (в тень, к открытому окну), уложить его, расстегнуть воротник</a:t>
            </a:r>
            <a:r>
              <a:rPr lang="ru-RU" sz="2000" dirty="0" smtClean="0">
                <a:solidFill>
                  <a:srgbClr val="FF0000"/>
                </a:solidFill>
              </a:rPr>
              <a:t>,</a:t>
            </a:r>
            <a:r>
              <a:rPr lang="ru-RU" sz="2000" dirty="0" smtClean="0"/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>ослабить ремень, снять обувь, вызвать скорую помощь.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685800"/>
            <a:ext cx="8001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</a:rPr>
              <a:t>Перенести пострадавшего в прохладное место, обеспечить промывание желудка, давать выпить по стакану чистой воды температурой 18-20, </a:t>
            </a:r>
          </a:p>
          <a:p>
            <a:pPr marL="457200" indent="-457200" algn="ctr"/>
            <a:r>
              <a:rPr lang="ru-RU" sz="2000" b="1" i="1" dirty="0" smtClean="0">
                <a:solidFill>
                  <a:srgbClr val="FF0000"/>
                </a:solidFill>
              </a:rPr>
              <a:t>вызвать скорую помощь.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4343400"/>
            <a:ext cx="79248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3. Уложить пострадавшего в устойчивое боковое положение, укутать теплыми одеялами, одеждой, вызвать скорую помощь.</a:t>
            </a:r>
          </a:p>
          <a:p>
            <a:pPr algn="ctr"/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2209800"/>
            <a:ext cx="8229600" cy="2057400"/>
          </a:xfrm>
        </p:spPr>
        <p:txBody>
          <a:bodyPr/>
          <a:lstStyle/>
          <a:p>
            <a:r>
              <a:rPr lang="ru-RU" sz="4000" b="1" dirty="0" smtClean="0"/>
              <a:t>    Кровотечение из носа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990600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Оказание первой помощи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Улыбающееся лицо 5">
            <a:hlinkClick r:id="" action="ppaction://hlinkshowjump?jump=nextslide"/>
          </p:cNvPr>
          <p:cNvSpPr/>
          <p:nvPr/>
        </p:nvSpPr>
        <p:spPr>
          <a:xfrm>
            <a:off x="6400800" y="50292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гнутая вниз стрелка 3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943600" y="51054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2438400"/>
            <a:ext cx="80010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2. Обеспечить неподвижность, положить холод (пакет со льдом) на больное место. Придать пострадавшему устойчивое боковое положение. Защитить пострадавшего от переохлаждения, дать обильное теплое сладкое питье.</a:t>
            </a:r>
          </a:p>
          <a:p>
            <a:pPr algn="ctr"/>
            <a:r>
              <a:rPr lang="ru-RU" sz="2400" dirty="0" smtClean="0"/>
              <a:t> 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4191000"/>
            <a:ext cx="8001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3. Усадить пострадавшего, слегка наклони его голову вперед и дай стечь крови. Сжать на 5-10 минут нос чуть выше ноздрей. При этом пострадавший должен дышать ртом! Приложить холод к переносице (мокрый платок, снег, лед). </a:t>
            </a:r>
          </a:p>
          <a:p>
            <a:pPr algn="ctr"/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04800"/>
            <a:ext cx="807720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1. Определить наличие пульса на сонных артериях, наличие самостоятельного дыхания, наличие реакции зрачков на свет.  Уложить пострадавшего с приподнятыми ногами. Остановить кровотечение!   Вызвать "скорую помощь". Наложить (чистую) асептическую повязку.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1752600"/>
            <a:ext cx="8534400" cy="3276600"/>
          </a:xfrm>
        </p:spPr>
        <p:txBody>
          <a:bodyPr/>
          <a:lstStyle/>
          <a:p>
            <a:r>
              <a:rPr lang="ru-RU" sz="3200" b="1" dirty="0" smtClean="0"/>
              <a:t>Попадание инородного тела в дыхательные пути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9906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Оказание первой помощи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Улыбающееся лицо 5">
            <a:hlinkClick r:id="" action="ppaction://hlinkshowjump?jump=nextslide"/>
          </p:cNvPr>
          <p:cNvSpPr/>
          <p:nvPr/>
        </p:nvSpPr>
        <p:spPr>
          <a:xfrm>
            <a:off x="6400800" y="50292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гнутая вниз стрелка 2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867400" y="49530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2667000"/>
            <a:ext cx="77724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2.</a:t>
            </a:r>
            <a:r>
              <a:rPr lang="ru-RU" sz="2400" dirty="0" smtClean="0"/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>Уложить пострадавшего животом на свое колено, дай воде стечь из дыхательных путей. Обеспечить проходимость верхних дыхательных путей. Очистить полость рта от посторонних предметов (слизь, рвотные массы и т.п.).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533400"/>
            <a:ext cx="77724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ru-RU" sz="2000" b="1" i="1" dirty="0" smtClean="0">
                <a:solidFill>
                  <a:srgbClr val="FF0000"/>
                </a:solidFill>
              </a:rPr>
              <a:t>Обхватить пострадавшего сзади руками и сцепить их в "замок" чуть выше его пупка, под реберной дугой. С силой резко надавить сложенными в "замок" кистями - в надчревную область. Повторить серию надавливаний 3 раза.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4800600"/>
            <a:ext cx="76962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3. Стукнуть рукой по спине, дать попить воды.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ctrTitle"/>
          </p:nvPr>
        </p:nvSpPr>
        <p:spPr>
          <a:xfrm>
            <a:off x="990600" y="60960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Документы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8001000" cy="2667000"/>
          </a:xfrm>
        </p:spPr>
        <p:txBody>
          <a:bodyPr/>
          <a:lstStyle/>
          <a:p>
            <a:pPr lvl="0"/>
            <a:r>
              <a:rPr lang="ru-RU" sz="4400" dirty="0" smtClean="0"/>
              <a:t>Документ, регулирующий </a:t>
            </a:r>
          </a:p>
          <a:p>
            <a:pPr lvl="0"/>
            <a:r>
              <a:rPr lang="ru-RU" sz="4400" b="1" dirty="0" smtClean="0"/>
              <a:t>трудовые</a:t>
            </a:r>
            <a:r>
              <a:rPr lang="ru-RU" sz="4400" dirty="0" smtClean="0"/>
              <a:t> отношения в </a:t>
            </a:r>
            <a:r>
              <a:rPr lang="ru-RU" sz="4400" b="1" dirty="0" smtClean="0"/>
              <a:t>РФ</a:t>
            </a:r>
            <a:endParaRPr lang="ru-RU" sz="4400" b="1" i="1" dirty="0" smtClean="0"/>
          </a:p>
        </p:txBody>
      </p:sp>
      <p:sp>
        <p:nvSpPr>
          <p:cNvPr id="5" name="Улыбающееся лицо 4">
            <a:hlinkClick r:id="" action="ppaction://hlinkshowjump?jump=nextslide"/>
          </p:cNvPr>
          <p:cNvSpPr/>
          <p:nvPr/>
        </p:nvSpPr>
        <p:spPr>
          <a:xfrm>
            <a:off x="6477000" y="5257800"/>
            <a:ext cx="2362200" cy="16002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8800" b="1" i="1" dirty="0" smtClean="0">
                <a:solidFill>
                  <a:srgbClr val="FF0000"/>
                </a:solidFill>
              </a:rPr>
              <a:t> </a:t>
            </a:r>
            <a:endParaRPr lang="ru-RU" sz="8800" b="1" i="1" dirty="0">
              <a:solidFill>
                <a:srgbClr val="FF0000"/>
              </a:solidFill>
            </a:endParaRPr>
          </a:p>
        </p:txBody>
      </p:sp>
      <p:sp>
        <p:nvSpPr>
          <p:cNvPr id="3" name="Выгнутая вниз стрелка 2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4114800"/>
            <a:ext cx="67818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i="1" dirty="0" smtClean="0">
                <a:solidFill>
                  <a:srgbClr val="FF0000"/>
                </a:solidFill>
              </a:rPr>
              <a:t>3.   "Санитарно-эпидемиологические требования к устройству, содержанию и организации режима работы в дошкольных организациях"</a:t>
            </a:r>
            <a:endParaRPr lang="ru-RU" sz="2400" i="1" dirty="0" smtClean="0">
              <a:solidFill>
                <a:srgbClr val="FF0000"/>
              </a:solidFill>
            </a:endParaRPr>
          </a:p>
          <a:p>
            <a:pPr algn="ctr"/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0600" y="2667000"/>
            <a:ext cx="67056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i="1" dirty="0" smtClean="0">
                <a:solidFill>
                  <a:srgbClr val="FF0000"/>
                </a:solidFill>
              </a:rPr>
              <a:t>2. Закон Российской Федерации </a:t>
            </a:r>
          </a:p>
          <a:p>
            <a:pPr lvl="0" algn="ctr"/>
            <a:r>
              <a:rPr lang="ru-RU" sz="2400" b="1" i="1" dirty="0" smtClean="0">
                <a:solidFill>
                  <a:srgbClr val="FF0000"/>
                </a:solidFill>
              </a:rPr>
              <a:t> "Об образовании"</a:t>
            </a:r>
          </a:p>
          <a:p>
            <a:pPr algn="ctr"/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0600" y="1219200"/>
            <a:ext cx="6629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800" b="1" i="1" dirty="0" smtClean="0">
              <a:solidFill>
                <a:srgbClr val="FF0000"/>
              </a:solidFill>
            </a:endParaRPr>
          </a:p>
          <a:p>
            <a:pPr lvl="0" algn="ctr"/>
            <a:r>
              <a:rPr lang="ru-RU" sz="2400" b="1" i="1" dirty="0" smtClean="0">
                <a:solidFill>
                  <a:srgbClr val="FF0000"/>
                </a:solidFill>
              </a:rPr>
              <a:t>1. Трудовой Кодекс Российской Федерации</a:t>
            </a:r>
            <a:endParaRPr lang="ru-RU" sz="4000" b="1" i="1" dirty="0" smtClean="0">
              <a:solidFill>
                <a:srgbClr val="FF0000"/>
              </a:solidFill>
            </a:endParaRPr>
          </a:p>
          <a:p>
            <a:pPr algn="ctr"/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ctrTitle"/>
          </p:nvPr>
        </p:nvSpPr>
        <p:spPr>
          <a:xfrm>
            <a:off x="762000" y="609669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Документы 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1981200"/>
            <a:ext cx="7467600" cy="2362200"/>
          </a:xfrm>
        </p:spPr>
        <p:txBody>
          <a:bodyPr/>
          <a:lstStyle/>
          <a:p>
            <a:pPr lvl="0"/>
            <a:r>
              <a:rPr lang="ru-RU" b="1" i="1" dirty="0" smtClean="0"/>
              <a:t>В каком документе оговариваются обязательства работодателя и работника по условиям и охране труда?</a:t>
            </a:r>
            <a:r>
              <a:rPr lang="ru-RU" b="1" dirty="0" smtClean="0"/>
              <a:t> </a:t>
            </a:r>
            <a:endParaRPr lang="ru-RU" b="1" i="1" dirty="0" smtClean="0"/>
          </a:p>
          <a:p>
            <a:endParaRPr lang="ru-RU" sz="1200" dirty="0"/>
          </a:p>
        </p:txBody>
      </p:sp>
      <p:sp>
        <p:nvSpPr>
          <p:cNvPr id="5" name="Улыбающееся лицо 4">
            <a:hlinkClick r:id="" action="ppaction://hlinkshowjump?jump=nextslide"/>
          </p:cNvPr>
          <p:cNvSpPr/>
          <p:nvPr/>
        </p:nvSpPr>
        <p:spPr>
          <a:xfrm>
            <a:off x="6477000" y="5181600"/>
            <a:ext cx="2362200" cy="16764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i="1" dirty="0" smtClean="0">
                <a:solidFill>
                  <a:srgbClr val="FF3300"/>
                </a:solidFill>
              </a:rPr>
              <a:t> Командная игра</a:t>
            </a:r>
            <a:br>
              <a:rPr lang="ru-RU" b="1" i="1" dirty="0" smtClean="0">
                <a:solidFill>
                  <a:srgbClr val="FF3300"/>
                </a:solidFill>
              </a:rPr>
            </a:br>
            <a:r>
              <a:rPr lang="ru-RU" b="1" i="1" dirty="0" smtClean="0">
                <a:solidFill>
                  <a:srgbClr val="FF3300"/>
                </a:solidFill>
              </a:rPr>
              <a:t>по проверке знаний </a:t>
            </a:r>
            <a:endParaRPr lang="ru-RU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144963"/>
          </a:xfrm>
        </p:spPr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endParaRPr lang="ru-RU" sz="2800" b="1" dirty="0" smtClean="0"/>
          </a:p>
          <a:p>
            <a:pPr algn="ctr">
              <a:spcBef>
                <a:spcPct val="50000"/>
              </a:spcBef>
              <a:buFontTx/>
              <a:buNone/>
            </a:pPr>
            <a:r>
              <a:rPr lang="ru-RU" sz="2800" b="1" dirty="0" smtClean="0"/>
              <a:t>Игру подготовила </a:t>
            </a:r>
            <a:r>
              <a:rPr lang="ru-RU" sz="2800" b="1" dirty="0" smtClean="0"/>
              <a:t>уполномоченный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ru-RU" sz="2800" b="1" dirty="0" smtClean="0"/>
              <a:t> по охране труда </a:t>
            </a:r>
            <a:r>
              <a:rPr lang="ru-RU" sz="2800" b="1" dirty="0" smtClean="0"/>
              <a:t> Галиуллина Л.Т.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057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8000" b="1" i="1" dirty="0" smtClean="0"/>
              <a:t> </a:t>
            </a:r>
            <a:endParaRPr lang="ru-RU" sz="8000" b="1" i="1" dirty="0"/>
          </a:p>
        </p:txBody>
      </p:sp>
      <p:sp>
        <p:nvSpPr>
          <p:cNvPr id="3" name="Выгнутая вниз стрелка 2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6400" y="3962400"/>
            <a:ext cx="6477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3. </a:t>
            </a:r>
            <a:r>
              <a:rPr lang="ru-RU" sz="3200" b="1" i="1" dirty="0" smtClean="0">
                <a:solidFill>
                  <a:srgbClr val="FF0000"/>
                </a:solidFill>
              </a:rPr>
              <a:t>ПОЛОЖЕНИЕ о системе  управления охраной  труда </a:t>
            </a:r>
            <a:endParaRPr lang="ru-RU" sz="4400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0200" y="2514600"/>
            <a:ext cx="6629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2. Трудовой договор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00200" y="990600"/>
            <a:ext cx="67056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1. Должностная инструкция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229600" cy="3886200"/>
          </a:xfrm>
        </p:spPr>
        <p:txBody>
          <a:bodyPr/>
          <a:lstStyle/>
          <a:p>
            <a:pPr lvl="0"/>
            <a:r>
              <a:rPr lang="ru-RU" dirty="0" smtClean="0"/>
              <a:t> </a:t>
            </a:r>
            <a:r>
              <a:rPr lang="ru-RU" sz="4000" dirty="0" smtClean="0"/>
              <a:t>Документ, регламентирующий производственные полномочия и </a:t>
            </a:r>
            <a:r>
              <a:rPr lang="ru-RU" sz="4000" b="1" dirty="0" smtClean="0"/>
              <a:t>обязанности</a:t>
            </a:r>
            <a:r>
              <a:rPr lang="ru-RU" sz="4000" dirty="0" smtClean="0"/>
              <a:t> работника.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57200" y="492195"/>
            <a:ext cx="822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Документы</a:t>
            </a:r>
            <a:endParaRPr kumimoji="0" lang="ru-RU" sz="4000" b="1" i="0" u="none" strike="noStrike" kern="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Улыбающееся лицо 3">
            <a:hlinkClick r:id="" action="ppaction://hlinkshowjump?jump=nextslide"/>
          </p:cNvPr>
          <p:cNvSpPr/>
          <p:nvPr/>
        </p:nvSpPr>
        <p:spPr>
          <a:xfrm>
            <a:off x="6477000" y="5029200"/>
            <a:ext cx="2362200" cy="15240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8800" b="1" i="1" dirty="0" smtClean="0">
                <a:solidFill>
                  <a:srgbClr val="FF0000"/>
                </a:solidFill>
              </a:rPr>
              <a:t> </a:t>
            </a:r>
            <a:endParaRPr lang="ru-RU" sz="8800" b="1" i="1" dirty="0">
              <a:solidFill>
                <a:srgbClr val="FF0000"/>
              </a:solidFill>
            </a:endParaRPr>
          </a:p>
        </p:txBody>
      </p:sp>
      <p:sp>
        <p:nvSpPr>
          <p:cNvPr id="3" name="Выгнутая вниз стрелка 2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6019800" y="51054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5000" y="3733800"/>
            <a:ext cx="5715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3. Листок нетрудоспособности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5000" y="2362200"/>
            <a:ext cx="5715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2.</a:t>
            </a:r>
            <a:r>
              <a:rPr lang="ru-RU" sz="3200" b="1" dirty="0" smtClean="0"/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Соглашение по охране труда</a:t>
            </a:r>
            <a:endParaRPr lang="ru-RU" sz="4400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5000" y="990600"/>
            <a:ext cx="5715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800" b="1" i="1" dirty="0" smtClean="0">
              <a:solidFill>
                <a:schemeClr val="tx1"/>
              </a:solidFill>
            </a:endParaRPr>
          </a:p>
          <a:p>
            <a:pPr lvl="0" algn="ctr"/>
            <a:r>
              <a:rPr lang="ru-RU" sz="2800" b="1" i="1" dirty="0" smtClean="0">
                <a:solidFill>
                  <a:srgbClr val="FF0000"/>
                </a:solidFill>
              </a:rPr>
              <a:t>1. Должностная  инструкция </a:t>
            </a:r>
            <a:endParaRPr lang="ru-RU" sz="4000" b="1" i="1" dirty="0" smtClean="0">
              <a:solidFill>
                <a:srgbClr val="FF0000"/>
              </a:solidFill>
            </a:endParaRPr>
          </a:p>
          <a:p>
            <a:pPr algn="ctr"/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57200" y="692253"/>
            <a:ext cx="822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kern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rPr>
              <a:t>Секретный файл</a:t>
            </a:r>
            <a:endParaRPr kumimoji="0" lang="ru-RU" sz="4000" b="1" i="0" u="none" strike="noStrike" kern="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Улыбающееся лицо 4">
            <a:hlinkClick r:id="" action="ppaction://hlinkshowjump?jump=nextslide"/>
          </p:cNvPr>
          <p:cNvSpPr/>
          <p:nvPr/>
        </p:nvSpPr>
        <p:spPr>
          <a:xfrm>
            <a:off x="6553200" y="54102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  <p:pic>
        <p:nvPicPr>
          <p:cNvPr id="7172" name="Picture 4" descr="ребу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362200"/>
            <a:ext cx="238125" cy="1905000"/>
          </a:xfrm>
          <a:prstGeom prst="rect">
            <a:avLst/>
          </a:prstGeom>
          <a:noFill/>
        </p:spPr>
      </p:pic>
      <p:pic>
        <p:nvPicPr>
          <p:cNvPr id="7178" name="Picture 10" descr="ребу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657600" y="2362200"/>
            <a:ext cx="238125" cy="1905000"/>
          </a:xfrm>
          <a:prstGeom prst="rect">
            <a:avLst/>
          </a:prstGeom>
          <a:noFill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943600" y="3886200"/>
          <a:ext cx="1818639" cy="685799"/>
        </p:xfrm>
        <a:graphic>
          <a:graphicData uri="http://schemas.openxmlformats.org/drawingml/2006/table">
            <a:tbl>
              <a:tblPr/>
              <a:tblGrid>
                <a:gridCol w="278225"/>
                <a:gridCol w="1262189"/>
                <a:gridCol w="278225"/>
              </a:tblGrid>
              <a:tr h="68579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 </a:t>
                      </a:r>
                      <a:r>
                        <a:rPr lang="ru-RU" sz="2400" b="1" dirty="0"/>
                        <a:t>1  = Н</a:t>
                      </a:r>
                      <a:endParaRPr lang="ru-RU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183" name="Picture 15" descr="ребу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04800" y="2362200"/>
            <a:ext cx="1905000" cy="1828800"/>
          </a:xfrm>
          <a:prstGeom prst="rect">
            <a:avLst/>
          </a:prstGeom>
          <a:noFill/>
        </p:spPr>
      </p:pic>
      <p:pic>
        <p:nvPicPr>
          <p:cNvPr id="7185" name="Picture 17" descr="ребус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176464" y="2776537"/>
            <a:ext cx="1905000" cy="1076325"/>
          </a:xfrm>
          <a:prstGeom prst="rect">
            <a:avLst/>
          </a:prstGeom>
          <a:noFill/>
        </p:spPr>
      </p:pic>
      <p:pic>
        <p:nvPicPr>
          <p:cNvPr id="7187" name="Picture 19" descr="ребус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2362200"/>
            <a:ext cx="238125" cy="1905000"/>
          </a:xfrm>
          <a:prstGeom prst="rect">
            <a:avLst/>
          </a:prstGeom>
          <a:noFill/>
        </p:spPr>
      </p:pic>
      <p:pic>
        <p:nvPicPr>
          <p:cNvPr id="7188" name="Picture 20" descr="ребус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1000" y="2362200"/>
            <a:ext cx="1600200" cy="1828800"/>
          </a:xfrm>
          <a:prstGeom prst="rect">
            <a:avLst/>
          </a:prstGeom>
          <a:noFill/>
        </p:spPr>
      </p:pic>
      <p:pic>
        <p:nvPicPr>
          <p:cNvPr id="7189" name="Picture 21" descr="ребус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3600" y="2362200"/>
            <a:ext cx="1752600" cy="1524000"/>
          </a:xfrm>
          <a:prstGeom prst="rect">
            <a:avLst/>
          </a:prstGeom>
          <a:noFill/>
        </p:spPr>
      </p:pic>
      <p:pic>
        <p:nvPicPr>
          <p:cNvPr id="7191" name="Picture 23" descr="ребус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00" y="2286000"/>
            <a:ext cx="1752600" cy="1752600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479815" y="4419600"/>
            <a:ext cx="12827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 </a:t>
            </a:r>
            <a:r>
              <a:rPr lang="ru-RU" sz="2800" b="1" dirty="0" smtClean="0"/>
              <a:t>3, 2, 1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33600"/>
            <a:ext cx="8229600" cy="1676400"/>
          </a:xfrm>
        </p:spPr>
        <p:txBody>
          <a:bodyPr/>
          <a:lstStyle/>
          <a:p>
            <a:r>
              <a:rPr lang="ru-RU" sz="8000" b="1" i="1" dirty="0" smtClean="0">
                <a:solidFill>
                  <a:srgbClr val="FF0000"/>
                </a:solidFill>
              </a:rPr>
              <a:t>Безопасность </a:t>
            </a:r>
            <a:r>
              <a:rPr lang="ru-RU" sz="8000" b="1" dirty="0" smtClean="0">
                <a:solidFill>
                  <a:srgbClr val="FF0000"/>
                </a:solidFill>
              </a:rPr>
              <a:t> 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Выгнутая вниз стрелка 2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57200" y="730353"/>
            <a:ext cx="822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kern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Секретный файл</a:t>
            </a:r>
            <a:endParaRPr kumimoji="0" lang="ru-RU" sz="4000" b="1" i="0" u="none" strike="noStrike" kern="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Улыбающееся лицо 4">
            <a:hlinkClick r:id="" action="ppaction://hlinkshowjump?jump=nextslide"/>
          </p:cNvPr>
          <p:cNvSpPr/>
          <p:nvPr/>
        </p:nvSpPr>
        <p:spPr>
          <a:xfrm>
            <a:off x="6553200" y="51054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  <p:pic>
        <p:nvPicPr>
          <p:cNvPr id="4" name="Picture 2" descr="ребу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667000"/>
            <a:ext cx="2772317" cy="1905000"/>
          </a:xfrm>
          <a:prstGeom prst="rect">
            <a:avLst/>
          </a:prstGeom>
          <a:noFill/>
        </p:spPr>
      </p:pic>
      <p:pic>
        <p:nvPicPr>
          <p:cNvPr id="5130" name="Picture 10" descr="ребу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667000"/>
            <a:ext cx="314325" cy="1905000"/>
          </a:xfrm>
          <a:prstGeom prst="rect">
            <a:avLst/>
          </a:prstGeom>
          <a:noFill/>
        </p:spPr>
      </p:pic>
      <p:pic>
        <p:nvPicPr>
          <p:cNvPr id="5132" name="Picture 12" descr="ребу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667000"/>
            <a:ext cx="304800" cy="1905000"/>
          </a:xfrm>
          <a:prstGeom prst="rect">
            <a:avLst/>
          </a:prstGeom>
          <a:noFill/>
        </p:spPr>
      </p:pic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>
          <a:xfrm>
            <a:off x="609600" y="2743200"/>
            <a:ext cx="3733800" cy="1752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400" b="1" dirty="0" smtClean="0"/>
              <a:t>П о к а</a:t>
            </a:r>
          </a:p>
          <a:p>
            <a:r>
              <a:rPr lang="ru-RU" sz="4000" b="1" dirty="0" smtClean="0"/>
              <a:t>К = Ж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229600" cy="3306762"/>
          </a:xfrm>
        </p:spPr>
        <p:txBody>
          <a:bodyPr/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Пожарный 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Выгнутая вниз стрелка 2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895600"/>
            <a:ext cx="8229600" cy="2590800"/>
          </a:xfrm>
        </p:spPr>
        <p:txBody>
          <a:bodyPr/>
          <a:lstStyle/>
          <a:p>
            <a:r>
              <a:rPr lang="ru-RU" dirty="0" smtClean="0"/>
              <a:t>    </a:t>
            </a:r>
            <a:br>
              <a:rPr lang="ru-RU" dirty="0" smtClean="0"/>
            </a:br>
            <a:r>
              <a:rPr lang="ru-RU" dirty="0" smtClean="0"/>
              <a:t>    </a:t>
            </a: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                          </a:t>
            </a:r>
            <a:endParaRPr lang="ru-RU" dirty="0"/>
          </a:p>
        </p:txBody>
      </p:sp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57200" y="1017657"/>
            <a:ext cx="822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kern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rPr>
              <a:t>Секретный файл</a:t>
            </a:r>
            <a:endParaRPr kumimoji="0" lang="ru-RU" sz="4000" b="1" i="0" u="none" strike="noStrike" kern="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Улыбающееся лицо 4">
            <a:hlinkClick r:id="" action="ppaction://hlinkshowjump?jump=nextslide"/>
          </p:cNvPr>
          <p:cNvSpPr/>
          <p:nvPr/>
        </p:nvSpPr>
        <p:spPr>
          <a:xfrm>
            <a:off x="6400800" y="50292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  <p:pic>
        <p:nvPicPr>
          <p:cNvPr id="4" name="Picture 2" descr="ребу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819400"/>
            <a:ext cx="2057400" cy="1368172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-184666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 </a:t>
            </a:r>
          </a:p>
        </p:txBody>
      </p:sp>
      <p:pic>
        <p:nvPicPr>
          <p:cNvPr id="3078" name="Picture 6" descr="ребу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743200"/>
            <a:ext cx="1304925" cy="1790700"/>
          </a:xfrm>
          <a:prstGeom prst="rect">
            <a:avLst/>
          </a:prstGeom>
          <a:noFill/>
        </p:spPr>
      </p:pic>
      <p:pic>
        <p:nvPicPr>
          <p:cNvPr id="3080" name="Picture 8" descr="ребус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743200"/>
            <a:ext cx="228600" cy="1828800"/>
          </a:xfrm>
          <a:prstGeom prst="rect">
            <a:avLst/>
          </a:prstGeom>
          <a:noFill/>
        </p:spPr>
      </p:pic>
      <p:pic>
        <p:nvPicPr>
          <p:cNvPr id="3082" name="Picture 10" descr="ребус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7086601" y="2743200"/>
            <a:ext cx="228600" cy="1828800"/>
          </a:xfrm>
          <a:prstGeom prst="rect">
            <a:avLst/>
          </a:prstGeom>
          <a:noFill/>
        </p:spPr>
      </p:pic>
      <p:pic>
        <p:nvPicPr>
          <p:cNvPr id="3084" name="Picture 12" descr="ребус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2667000"/>
            <a:ext cx="1905000" cy="1905000"/>
          </a:xfrm>
          <a:prstGeom prst="rect">
            <a:avLst/>
          </a:prstGeom>
          <a:noFill/>
        </p:spPr>
      </p:pic>
      <p:pic>
        <p:nvPicPr>
          <p:cNvPr id="3086" name="Picture 14" descr="ребус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67000"/>
            <a:ext cx="1905000" cy="1905000"/>
          </a:xfrm>
          <a:prstGeom prst="rect">
            <a:avLst/>
          </a:prstGeom>
          <a:noFill/>
        </p:spPr>
      </p:pic>
      <p:pic>
        <p:nvPicPr>
          <p:cNvPr id="3088" name="Picture 16" descr="ребус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7600" y="2667000"/>
            <a:ext cx="1905000" cy="1905000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733800" y="4419600"/>
          <a:ext cx="1219200" cy="685800"/>
        </p:xfrm>
        <a:graphic>
          <a:graphicData uri="http://schemas.openxmlformats.org/drawingml/2006/table">
            <a:tbl>
              <a:tblPr/>
              <a:tblGrid>
                <a:gridCol w="12192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ru-RU" sz="2400" b="1" strike="sngStrike" dirty="0" smtClean="0"/>
                        <a:t>--4--</a:t>
                      </a:r>
                      <a:endParaRPr lang="ru-RU" sz="2400" b="1" strike="sngStrik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Эвакуация 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Выгнутая вниз стрелка 2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34798" y="1676400"/>
            <a:ext cx="6057940" cy="1754326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игру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Успехов в труде!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8800" b="1" i="1" dirty="0" smtClean="0">
                <a:solidFill>
                  <a:srgbClr val="FF3300"/>
                </a:solidFill>
                <a:latin typeface="Monotype Corsiva" pitchFamily="66" charset="0"/>
              </a:rPr>
              <a:t/>
            </a:r>
            <a:br>
              <a:rPr lang="ru-RU" sz="8800" b="1" i="1" dirty="0" smtClean="0">
                <a:solidFill>
                  <a:srgbClr val="FF3300"/>
                </a:solidFill>
                <a:latin typeface="Monotype Corsiva" pitchFamily="66" charset="0"/>
              </a:rPr>
            </a:br>
            <a:r>
              <a:rPr lang="ru-RU" sz="8800" b="1" i="1" dirty="0" smtClean="0">
                <a:solidFill>
                  <a:srgbClr val="FF3300"/>
                </a:solidFill>
                <a:latin typeface="Monotype Corsiva" pitchFamily="66" charset="0"/>
              </a:rPr>
              <a:t>    Правила игры</a:t>
            </a:r>
            <a:br>
              <a:rPr lang="ru-RU" sz="8800" b="1" i="1" dirty="0" smtClean="0">
                <a:solidFill>
                  <a:srgbClr val="FF3300"/>
                </a:solidFill>
                <a:latin typeface="Monotype Corsiva" pitchFamily="66" charset="0"/>
              </a:rPr>
            </a:br>
            <a:endParaRPr lang="ru-RU" sz="88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915400" cy="4953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dirty="0" smtClean="0">
                <a:solidFill>
                  <a:srgbClr val="1C1C1C"/>
                </a:solidFill>
              </a:rPr>
              <a:t>Команда выбирает категорию и стоимость  вопроса.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dirty="0" smtClean="0">
                <a:solidFill>
                  <a:srgbClr val="1C1C1C"/>
                </a:solidFill>
              </a:rPr>
              <a:t> Отвечает на вопрос команда, первая подавшая звуковой сигнал. При правильном ответе она имеет право выбора следующего вопроса. При неверном ответе право выбора вопроса переходит к следующей команде.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dirty="0" smtClean="0">
                <a:solidFill>
                  <a:srgbClr val="1C1C1C"/>
                </a:solidFill>
              </a:rPr>
              <a:t>Победителем становится команда, набравшая наибольшее количество очков.</a:t>
            </a:r>
          </a:p>
          <a:p>
            <a:pPr algn="just"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69695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/>
                <a:gridCol w="2032000"/>
                <a:gridCol w="2032000"/>
                <a:gridCol w="2032000"/>
              </a:tblGrid>
              <a:tr h="1671525"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r>
                        <a:rPr lang="ru-RU" sz="3200" b="1" spc="50" dirty="0" smtClean="0">
                          <a:ln w="11430"/>
                          <a:solidFill>
                            <a:srgbClr val="FF000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Инструктажи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8800" dirty="0" smtClean="0">
                          <a:hlinkClick r:id="rId2" action="ppaction://hlinksldjump">
                            <a:snd r:embed="rId3" name="wind.wav"/>
                          </a:hlinkClick>
                        </a:rPr>
                        <a:t>10</a:t>
                      </a:r>
                      <a:endParaRPr lang="ru-RU" sz="8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/>
                    </a:p>
                    <a:p>
                      <a:pPr algn="ctr"/>
                      <a:r>
                        <a:rPr lang="ru-RU" sz="8800" dirty="0" smtClean="0">
                          <a:hlinkClick r:id="rId4" action="ppaction://hlinksldjump"/>
                        </a:rPr>
                        <a:t>20</a:t>
                      </a:r>
                      <a:endParaRPr lang="ru-RU" sz="8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/>
                    </a:p>
                    <a:p>
                      <a:pPr algn="ctr"/>
                      <a:r>
                        <a:rPr lang="ru-RU" sz="8800" dirty="0" smtClean="0">
                          <a:hlinkClick r:id="rId5" action="ppaction://hlinksldjump"/>
                        </a:rPr>
                        <a:t>30</a:t>
                      </a:r>
                      <a:endParaRPr lang="ru-RU" sz="8800" dirty="0"/>
                    </a:p>
                  </a:txBody>
                  <a:tcPr/>
                </a:tc>
              </a:tr>
              <a:tr h="1522282">
                <a:tc>
                  <a:txBody>
                    <a:bodyPr/>
                    <a:lstStyle/>
                    <a:p>
                      <a:pPr algn="ctr"/>
                      <a:r>
                        <a:rPr lang="ru-RU" sz="3200" b="1" spc="50" dirty="0" smtClean="0">
                          <a:ln w="11430"/>
                          <a:solidFill>
                            <a:srgbClr val="FF000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Оказание первой помощи</a:t>
                      </a:r>
                      <a:endParaRPr lang="ru-RU" sz="3200" b="1" spc="50" dirty="0">
                        <a:ln w="11430"/>
                        <a:solidFill>
                          <a:srgbClr val="FF0000"/>
                        </a:soli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6" action="ppaction://hlinksldjump"/>
                        </a:rPr>
                        <a:t>10</a:t>
                      </a:r>
                      <a:endParaRPr lang="ru-RU" sz="8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7" action="ppaction://hlinksldjump"/>
                        </a:rPr>
                        <a:t>20</a:t>
                      </a:r>
                      <a:endParaRPr lang="ru-RU" sz="8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8" action="ppaction://hlinksldjump"/>
                        </a:rPr>
                        <a:t>30</a:t>
                      </a:r>
                      <a:endParaRPr lang="ru-RU" sz="8800" b="1" dirty="0"/>
                    </a:p>
                  </a:txBody>
                  <a:tcPr/>
                </a:tc>
              </a:tr>
              <a:tr h="15222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spc="50" dirty="0" smtClean="0">
                        <a:ln w="11430"/>
                        <a:solidFill>
                          <a:srgbClr val="FF0000"/>
                        </a:soli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spc="50" dirty="0" smtClean="0">
                          <a:ln w="11430"/>
                          <a:solidFill>
                            <a:srgbClr val="FF000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Документы</a:t>
                      </a:r>
                      <a:r>
                        <a:rPr lang="ru-RU" sz="3200" b="1" spc="50" dirty="0" smtClean="0">
                          <a:ln w="11430"/>
                          <a:gradFill>
                            <a:gsLst>
                              <a:gs pos="25000">
                                <a:schemeClr val="accent2">
                                  <a:satMod val="155000"/>
                                </a:schemeClr>
                              </a:gs>
                              <a:gs pos="100000">
                                <a:schemeClr val="accent2">
                                  <a:shade val="45000"/>
                                  <a:satMod val="16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32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9" action="ppaction://hlinksldjump"/>
                        </a:rPr>
                        <a:t>10</a:t>
                      </a:r>
                      <a:endParaRPr lang="ru-RU" sz="8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10" action="ppaction://hlinksldjump"/>
                        </a:rPr>
                        <a:t>20</a:t>
                      </a:r>
                      <a:endParaRPr lang="ru-RU" sz="8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11" action="ppaction://hlinksldjump"/>
                        </a:rPr>
                        <a:t>30</a:t>
                      </a:r>
                      <a:endParaRPr lang="ru-RU" sz="8800" b="1" dirty="0"/>
                    </a:p>
                  </a:txBody>
                  <a:tcPr/>
                </a:tc>
              </a:tr>
              <a:tr h="19133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Секретный файл</a:t>
                      </a:r>
                    </a:p>
                    <a:p>
                      <a:pPr algn="ctr"/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12" action="ppaction://hlinksldjump"/>
                        </a:rPr>
                        <a:t>10</a:t>
                      </a:r>
                      <a:endParaRPr lang="ru-RU" sz="8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13" action="ppaction://hlinksldjump"/>
                        </a:rPr>
                        <a:t>20</a:t>
                      </a:r>
                      <a:endParaRPr lang="ru-RU" sz="8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800" b="1" dirty="0" smtClean="0">
                          <a:hlinkClick r:id="rId14" action="ppaction://hlinksldjump"/>
                        </a:rPr>
                        <a:t>30</a:t>
                      </a:r>
                      <a:endParaRPr lang="ru-RU" sz="8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title"/>
          </p:nvPr>
        </p:nvSpPr>
        <p:spPr>
          <a:xfrm>
            <a:off x="1600200" y="1524000"/>
            <a:ext cx="6400800" cy="3810000"/>
          </a:xfrm>
        </p:spPr>
        <p:txBody>
          <a:bodyPr/>
          <a:lstStyle/>
          <a:p>
            <a:r>
              <a:rPr lang="ru-RU" sz="3600" dirty="0" smtClean="0"/>
              <a:t>Какой вид инструктажа проводится с работниками при поступлении на работу?</a:t>
            </a:r>
          </a:p>
        </p:txBody>
      </p:sp>
      <p:sp>
        <p:nvSpPr>
          <p:cNvPr id="5" name="Улыбающееся лицо 4">
            <a:hlinkClick r:id="" action="ppaction://hlinkshowjump?jump=nextslide"/>
          </p:cNvPr>
          <p:cNvSpPr/>
          <p:nvPr/>
        </p:nvSpPr>
        <p:spPr>
          <a:xfrm>
            <a:off x="6477000" y="5715000"/>
            <a:ext cx="2362200" cy="11430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9906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Инструктажи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71600" y="3962400"/>
            <a:ext cx="7162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3. Целевой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2514600"/>
            <a:ext cx="71628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2. Внеплановый </a:t>
            </a:r>
            <a:br>
              <a:rPr lang="ru-RU" sz="4400" b="1" i="1" dirty="0" smtClean="0">
                <a:solidFill>
                  <a:srgbClr val="FF0000"/>
                </a:solidFill>
              </a:rPr>
            </a:b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1143000"/>
            <a:ext cx="7162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1. Вводный   </a:t>
            </a:r>
            <a:endParaRPr lang="ru-RU" sz="4000" dirty="0"/>
          </a:p>
        </p:txBody>
      </p:sp>
      <p:sp>
        <p:nvSpPr>
          <p:cNvPr id="8194" name="Заголовок 3"/>
          <p:cNvSpPr>
            <a:spLocks noGrp="1"/>
          </p:cNvSpPr>
          <p:nvPr>
            <p:ph type="title" idx="4294967295"/>
          </p:nvPr>
        </p:nvSpPr>
        <p:spPr>
          <a:xfrm flipV="1">
            <a:off x="0" y="3581400"/>
            <a:ext cx="46038" cy="152400"/>
          </a:xfrm>
        </p:spPr>
        <p:txBody>
          <a:bodyPr>
            <a:normAutofit fontScale="90000"/>
          </a:bodyPr>
          <a:lstStyle/>
          <a:p>
            <a:pPr marL="1371600" indent="-1371600" algn="l"/>
            <a:r>
              <a:rPr lang="ru-RU" sz="6000" b="1" i="1" dirty="0" smtClean="0">
                <a:solidFill>
                  <a:srgbClr val="FF0000"/>
                </a:solidFill>
              </a:rPr>
              <a:t>       </a:t>
            </a:r>
          </a:p>
        </p:txBody>
      </p:sp>
      <p:sp>
        <p:nvSpPr>
          <p:cNvPr id="5" name="Выгнутая вниз стрелка 4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191000"/>
          </a:xfrm>
        </p:spPr>
        <p:txBody>
          <a:bodyPr/>
          <a:lstStyle/>
          <a:p>
            <a:r>
              <a:rPr lang="ru-RU" dirty="0" smtClean="0"/>
              <a:t>В каких случаях проводится внеплановый инструктаж?</a:t>
            </a:r>
          </a:p>
        </p:txBody>
      </p:sp>
      <p:sp>
        <p:nvSpPr>
          <p:cNvPr id="5" name="Улыбающееся лицо 4">
            <a:hlinkClick r:id="" action="ppaction://hlinkshowjump?jump=nextslide"/>
          </p:cNvPr>
          <p:cNvSpPr/>
          <p:nvPr/>
        </p:nvSpPr>
        <p:spPr>
          <a:xfrm>
            <a:off x="6400800" y="50292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3600" y="5334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Инструктажи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гнутая вниз стрелка 4">
            <a:hlinkClick r:id="rId2" action="ppaction://hlinksldjump" highlightClick="1">
              <a:snd r:embed="rId3" name="applause.wav"/>
            </a:hlinkClick>
          </p:cNvPr>
          <p:cNvSpPr/>
          <p:nvPr/>
        </p:nvSpPr>
        <p:spPr>
          <a:xfrm>
            <a:off x="5715000" y="4800600"/>
            <a:ext cx="2895600" cy="129540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0200" y="838200"/>
            <a:ext cx="5715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1. Прием на работу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00200" y="4038600"/>
            <a:ext cx="571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3</a:t>
            </a:r>
            <a:r>
              <a:rPr lang="ru-RU" sz="2400" b="1" i="1" dirty="0" smtClean="0">
                <a:solidFill>
                  <a:srgbClr val="FF0000"/>
                </a:solidFill>
              </a:rPr>
              <a:t>. </a:t>
            </a:r>
            <a:r>
              <a:rPr lang="ru-RU" sz="2800" b="1" i="1" dirty="0" smtClean="0">
                <a:solidFill>
                  <a:srgbClr val="FF0000"/>
                </a:solidFill>
              </a:rPr>
              <a:t>Выполнение работником разовых работ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00200" y="2514600"/>
            <a:ext cx="571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2. Изменение условий труда, влияющих на безопасность труда работников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1752600"/>
            <a:ext cx="8229600" cy="3382962"/>
          </a:xfrm>
        </p:spPr>
        <p:txBody>
          <a:bodyPr/>
          <a:lstStyle/>
          <a:p>
            <a:r>
              <a:rPr lang="ru-RU" sz="3600" b="1" i="1" dirty="0" smtClean="0"/>
              <a:t>Какова периодичность проведения повторного инструктажа на рабочем месте и  противопожарной безопасности?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5334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Инструктажи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Улыбающееся лицо 5">
            <a:hlinkClick r:id="" action="ppaction://hlinkshowjump?jump=nextslide"/>
          </p:cNvPr>
          <p:cNvSpPr/>
          <p:nvPr/>
        </p:nvSpPr>
        <p:spPr>
          <a:xfrm>
            <a:off x="6172200" y="49530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FF0000"/>
                </a:solidFill>
              </a:rPr>
              <a:t>Ответ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rgbClr val="CCFF99"/>
      </a:lt1>
      <a:dk2>
        <a:srgbClr val="FAE619"/>
      </a:dk2>
      <a:lt2>
        <a:srgbClr val="92D050"/>
      </a:lt2>
      <a:accent1>
        <a:srgbClr val="FCF073"/>
      </a:accent1>
      <a:accent2>
        <a:srgbClr val="F3A447"/>
      </a:accent2>
      <a:accent3>
        <a:srgbClr val="FF0000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594</TotalTime>
  <Words>597</Words>
  <Application>Microsoft Office PowerPoint</Application>
  <PresentationFormat>Экран (4:3)</PresentationFormat>
  <Paragraphs>120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 Командная игра по проверке знаний </vt:lpstr>
      <vt:lpstr>     Правила игры </vt:lpstr>
      <vt:lpstr>Презентация PowerPoint</vt:lpstr>
      <vt:lpstr>Какой вид инструктажа проводится с работниками при поступлении на работу?</vt:lpstr>
      <vt:lpstr>       </vt:lpstr>
      <vt:lpstr>В каких случаях проводится внеплановый инструктаж?</vt:lpstr>
      <vt:lpstr>Презентация PowerPoint</vt:lpstr>
      <vt:lpstr>Какова периодичность проведения повторного инструктажа на рабочем месте и  противопожарной безопасности? </vt:lpstr>
      <vt:lpstr>Презентация PowerPoint</vt:lpstr>
      <vt:lpstr>Презентация PowerPoint</vt:lpstr>
      <vt:lpstr>Презентация PowerPoint</vt:lpstr>
      <vt:lpstr>    Кровотечение из носа</vt:lpstr>
      <vt:lpstr>Презентация PowerPoint</vt:lpstr>
      <vt:lpstr>Попадание инородного тела в дыхательные пути</vt:lpstr>
      <vt:lpstr>Презентация PowerPoint</vt:lpstr>
      <vt:lpstr>Документы </vt:lpstr>
      <vt:lpstr> </vt:lpstr>
      <vt:lpstr>Документы  </vt:lpstr>
      <vt:lpstr> </vt:lpstr>
      <vt:lpstr> Документ, регламентирующий производственные полномочия и обязанности работника.  </vt:lpstr>
      <vt:lpstr> </vt:lpstr>
      <vt:lpstr>Презентация PowerPoint</vt:lpstr>
      <vt:lpstr>Безопасность  </vt:lpstr>
      <vt:lpstr>Презентация PowerPoint</vt:lpstr>
      <vt:lpstr>Пожарный </vt:lpstr>
      <vt:lpstr>                                   </vt:lpstr>
      <vt:lpstr>Эвакуация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биология</dc:subject>
  <dc:creator>Стрелкова Н.</dc:creator>
  <cp:lastModifiedBy>User</cp:lastModifiedBy>
  <cp:revision>71</cp:revision>
  <cp:lastPrinted>1601-01-01T00:00:00Z</cp:lastPrinted>
  <dcterms:created xsi:type="dcterms:W3CDTF">1601-01-01T00:00:00Z</dcterms:created>
  <dcterms:modified xsi:type="dcterms:W3CDTF">2020-05-12T17:48:36Z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